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44" r:id="rId2"/>
  </p:sldMasterIdLst>
  <p:notesMasterIdLst>
    <p:notesMasterId r:id="rId17"/>
  </p:notesMasterIdLst>
  <p:sldIdLst>
    <p:sldId id="336" r:id="rId3"/>
    <p:sldId id="327" r:id="rId4"/>
    <p:sldId id="318" r:id="rId5"/>
    <p:sldId id="320" r:id="rId6"/>
    <p:sldId id="291" r:id="rId7"/>
    <p:sldId id="298" r:id="rId8"/>
    <p:sldId id="322" r:id="rId9"/>
    <p:sldId id="331" r:id="rId10"/>
    <p:sldId id="323" r:id="rId11"/>
    <p:sldId id="328" r:id="rId12"/>
    <p:sldId id="313" r:id="rId13"/>
    <p:sldId id="321" r:id="rId14"/>
    <p:sldId id="316" r:id="rId15"/>
    <p:sldId id="337" r:id="rId16"/>
  </p:sldIdLst>
  <p:sldSz cx="9144000" cy="5143500" type="screen16x9"/>
  <p:notesSz cx="9926638" cy="6797675"/>
  <p:defaultTextStyle>
    <a:defPPr>
      <a:defRPr lang="de-DE"/>
    </a:defPPr>
    <a:lvl1pPr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29589" indent="137753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60454" indent="274232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90044" indent="411986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920907" indent="548464" algn="l" defTabSz="229589" rtl="0" fontAlgn="base">
      <a:spcBef>
        <a:spcPct val="0"/>
      </a:spcBef>
      <a:spcAft>
        <a:spcPct val="0"/>
      </a:spcAft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836714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204057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2571399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938743" algn="l" defTabSz="734685" rtl="0" eaLnBrk="1" latinLnBrk="0" hangingPunct="1">
      <a:defRPr sz="884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zka, Alexander" initials="ZA" lastIdx="6" clrIdx="0">
    <p:extLst>
      <p:ext uri="{19B8F6BF-5375-455C-9EA6-DF929625EA0E}">
        <p15:presenceInfo xmlns:p15="http://schemas.microsoft.com/office/powerpoint/2012/main" userId="S-1-5-21-3363705533-3530461373-289186524-637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C7"/>
    <a:srgbClr val="70B74F"/>
    <a:srgbClr val="FED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2"/>
    <p:restoredTop sz="94674"/>
  </p:normalViewPr>
  <p:slideViewPr>
    <p:cSldViewPr snapToGrid="0" snapToObjects="1">
      <p:cViewPr varScale="1">
        <p:scale>
          <a:sx n="149" d="100"/>
          <a:sy n="149" d="100"/>
        </p:scale>
        <p:origin x="804" y="120"/>
      </p:cViewPr>
      <p:guideLst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372" y="0"/>
            <a:ext cx="4301543" cy="3414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426C9-EBE5-3743-A61B-9DDFFF30862E}" type="datetimeFigureOut">
              <a:rPr lang="de-DE" smtClean="0"/>
              <a:t>08.12.2020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4" y="3271382"/>
            <a:ext cx="7941310" cy="267658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372" y="6456219"/>
            <a:ext cx="4301543" cy="3414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364AF-3B15-3C4A-B5B4-B6233693F5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369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1pPr>
    <a:lvl2pPr marL="367343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2pPr>
    <a:lvl3pPr marL="734685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3pPr>
    <a:lvl4pPr marL="1102028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4pPr>
    <a:lvl5pPr marL="1469371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5pPr>
    <a:lvl6pPr marL="1836714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6pPr>
    <a:lvl7pPr marL="2204057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7pPr>
    <a:lvl8pPr marL="2571399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8pPr>
    <a:lvl9pPr marL="2938743" algn="l" defTabSz="734685" rtl="0" eaLnBrk="1" latinLnBrk="0" hangingPunct="1">
      <a:defRPr sz="9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– title with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25669"/>
            <a:ext cx="6840000" cy="720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1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491750"/>
            <a:ext cx="6840000" cy="108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latin typeface="Verdana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360000"/>
            <a:ext cx="1224000" cy="4114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F6E8E94-1621-264A-A3E8-B6A06100DC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1383" y="4648185"/>
            <a:ext cx="1224000" cy="27092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B030C467-736F-954F-8CC3-4039DB66E1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000" y="517401"/>
            <a:ext cx="2649600" cy="254071"/>
          </a:xfrm>
          <a:prstGeom prst="rect">
            <a:avLst/>
          </a:prstGeom>
        </p:spPr>
      </p:pic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C19EE2F9-91C5-454E-9447-EC185DBAF1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999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6" name="Bildplatzhalter 21">
            <a:extLst>
              <a:ext uri="{FF2B5EF4-FFF2-40B4-BE49-F238E27FC236}">
                <a16:creationId xmlns:a16="http://schemas.microsoft.com/office/drawing/2014/main" id="{28C9A402-6360-3C40-BF13-1B4517C9E6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44292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7" name="Bildplatzhalter 21">
            <a:extLst>
              <a:ext uri="{FF2B5EF4-FFF2-40B4-BE49-F238E27FC236}">
                <a16:creationId xmlns:a16="http://schemas.microsoft.com/office/drawing/2014/main" id="{4706CA9E-798C-AA45-B7AE-DA6E51F6E6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48585" y="4357859"/>
            <a:ext cx="1925999" cy="540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Logo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18986F29-C053-AB47-9CFD-B13A584AD4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00" y="3587750"/>
            <a:ext cx="6840000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50"/>
            </a:lvl1pPr>
          </a:lstStyle>
          <a:p>
            <a:pPr lvl="0"/>
            <a:r>
              <a:rPr lang="de-DE" dirty="0"/>
              <a:t>Name, Datum</a:t>
            </a:r>
          </a:p>
        </p:txBody>
      </p:sp>
    </p:spTree>
    <p:extLst>
      <p:ext uri="{BB962C8B-B14F-4D97-AF65-F5344CB8AC3E}">
        <p14:creationId xmlns:p14="http://schemas.microsoft.com/office/powerpoint/2010/main" val="3359937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orient="horz" pos="16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1980000"/>
            <a:ext cx="6138000" cy="25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58000" y="1980000"/>
            <a:ext cx="1925999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0"/>
            <a:ext cx="8964000" cy="180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396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 userDrawn="1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image with text,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0"/>
            <a:ext cx="8964000" cy="180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6690" y="1208250"/>
            <a:ext cx="7772400" cy="591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EE0C997-66C0-6A42-BEE4-6B757AD63A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58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6622A88B-CF9C-CF42-B773-088F164A61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2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C4E96770-9E93-BF4E-AE4D-3BFD6B602C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46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77B79E24-2B28-624E-89AA-44CE0683C88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0000" y="1980000"/>
            <a:ext cx="1925999" cy="234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7735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er image and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49" y="3937675"/>
            <a:ext cx="8245475" cy="5917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-1"/>
            <a:ext cx="8964000" cy="367601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994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0001" y="1467489"/>
            <a:ext cx="8964000" cy="367601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49" y="376238"/>
            <a:ext cx="8245475" cy="5917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553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200" b="1"/>
            </a:lvl1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1E9757-F808-5D4E-BABB-586F50015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49" y="1152525"/>
            <a:ext cx="8220017" cy="332885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304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60359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9999" y="0"/>
            <a:ext cx="5094000" cy="51435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583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129" y="376184"/>
            <a:ext cx="5436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7225" y="376184"/>
            <a:ext cx="2628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258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130" y="376184"/>
            <a:ext cx="4031999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53226" y="376184"/>
            <a:ext cx="4031999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9598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and image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1844" y="376184"/>
            <a:ext cx="2628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49225" y="376184"/>
            <a:ext cx="5436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175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225" y="376184"/>
            <a:ext cx="2628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376184"/>
            <a:ext cx="5436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782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114662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EAFFE364-E1BF-BE4D-B500-7C8EE78614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50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1767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35758" y="2966872"/>
            <a:ext cx="2628000" cy="162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5832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 userDrawn="1">
          <p15:clr>
            <a:srgbClr val="FBAE40"/>
          </p15:clr>
        </p15:guide>
        <p15:guide id="3" orient="horz" pos="3003" userDrawn="1">
          <p15:clr>
            <a:srgbClr val="FBAE40"/>
          </p15:clr>
        </p15:guide>
        <p15:guide id="4" orient="horz" pos="1620" userDrawn="1">
          <p15:clr>
            <a:srgbClr val="FBAE40"/>
          </p15:clr>
        </p15:guide>
        <p15:guide id="5" pos="29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2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7225" y="1111348"/>
            <a:ext cx="2628000" cy="340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1111348"/>
            <a:ext cx="5436000" cy="340483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F66B7EC9-DC25-F24E-9BD0-3F08FC1315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2780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heading and text righ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53226" y="1115118"/>
            <a:ext cx="4031999" cy="340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15118"/>
            <a:ext cx="4031999" cy="34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D270E50A-FC64-FC42-AE04-0285D9769E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9262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52698"/>
            <a:ext cx="4031999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3226" y="1152698"/>
            <a:ext cx="4031999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4052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and text right (1: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9225" y="376184"/>
            <a:ext cx="5436000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376184"/>
            <a:ext cx="2628000" cy="414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066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50" y="1152698"/>
            <a:ext cx="3330000" cy="16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6B462FD7-6621-4441-B278-F8BFDED0A98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51225" y="1152698"/>
            <a:ext cx="4734000" cy="3384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B9213FAE-57BA-284B-8542-567BCF4A6E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9750" y="2935112"/>
            <a:ext cx="3330000" cy="1602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811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left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60359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9999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79999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79999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699999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699999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999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154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, 6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3">
            <a:extLst>
              <a:ext uri="{FF2B5EF4-FFF2-40B4-BE49-F238E27FC236}">
                <a16:creationId xmlns:a16="http://schemas.microsoft.com/office/drawing/2014/main" id="{0854348D-AEA6-2B40-9D29-E2FB5785A5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24000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39750" y="4680000"/>
            <a:ext cx="1199768" cy="274637"/>
          </a:xfrm>
        </p:spPr>
        <p:txBody>
          <a:bodyPr/>
          <a:lstStyle>
            <a:lvl1pPr algn="l">
              <a:defRPr/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184"/>
            <a:ext cx="3324866" cy="41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104000" y="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8BA540D2-7CA8-9C40-9C36-8521C96EE6A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4000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EDA76372-BB78-714F-AAA3-9E18F74A1B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104000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5ADA4B3B-6AB1-C14A-A6D3-EE8499CA80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624000" y="17149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2C6996B1-CF9C-B548-A2EB-EC20FE2FA70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24000" y="3428550"/>
            <a:ext cx="2520000" cy="1713600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831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4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9AC40E6-ABAC-1D4D-92D4-95EE3A5F6B4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55490" y="1152698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8FCB7C3A-142C-E94A-BE2E-BE1731D37D7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240394" y="2937020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1C443FB2-746C-BE4D-9497-74642543C283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240394" y="1152698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7A16314-B7A2-984E-8271-CD3BBD08A80D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755490" y="2937019"/>
            <a:ext cx="3330000" cy="1601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7903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Inhaltsplatzhalter 4">
            <a:extLst>
              <a:ext uri="{FF2B5EF4-FFF2-40B4-BE49-F238E27FC236}">
                <a16:creationId xmlns:a16="http://schemas.microsoft.com/office/drawing/2014/main" id="{B6A941C6-C664-544E-87CE-366F9FC5570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39750" y="1152525"/>
            <a:ext cx="8220016" cy="332885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6026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CD5EE2A1-B7C4-8E4C-B01C-2A2DD17C70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9749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51A976D-F39F-3044-941F-64C84A512B1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348487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957FB3BF-B17E-9E4A-B23F-F6D2E22D9CE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57225" y="1152698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D5B804BC-D3BF-6E46-ADCF-1D4139476DF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39749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3DE3CC4-BA13-DA49-8B77-6DC257B8AC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9749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6BA8EAD5-2816-1449-8FF9-640FB68789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48487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2C4CEEBD-1533-4E49-891E-821AC0693A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48487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4366DE8B-B874-4042-8567-CCBC5954A93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7225" y="2419981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120090D9-E1BB-D542-BF39-BBAFA4C2D4A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57225" y="3687263"/>
            <a:ext cx="262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877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4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37756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7756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35762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35762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33768" y="1452833"/>
            <a:ext cx="1925999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833768" y="2813631"/>
            <a:ext cx="1925999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446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9 images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2D255BA4-761D-EE44-A16F-282AA14949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9750" y="376237"/>
            <a:ext cx="8245475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03E32495-8F86-FE47-B789-CDF754E7EFD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98398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7" name="Bildplatzhalter 3">
            <a:extLst>
              <a:ext uri="{FF2B5EF4-FFF2-40B4-BE49-F238E27FC236}">
                <a16:creationId xmlns:a16="http://schemas.microsoft.com/office/drawing/2014/main" id="{F9B5F107-1922-6B49-A955-9B898B6704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08486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8EA251D2-7152-9A47-AB76-7D15B37D198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809912" y="1152698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9" name="Bildplatzhalter 3">
            <a:extLst>
              <a:ext uri="{FF2B5EF4-FFF2-40B4-BE49-F238E27FC236}">
                <a16:creationId xmlns:a16="http://schemas.microsoft.com/office/drawing/2014/main" id="{4AE52FCA-ECD2-9D4B-9A38-DBACD7FD4E2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598398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Bildplatzhalter 3">
            <a:extLst>
              <a:ext uri="{FF2B5EF4-FFF2-40B4-BE49-F238E27FC236}">
                <a16:creationId xmlns:a16="http://schemas.microsoft.com/office/drawing/2014/main" id="{B1C8F966-7064-1F46-AFCB-A743B7FC6B8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98398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3">
            <a:extLst>
              <a:ext uri="{FF2B5EF4-FFF2-40B4-BE49-F238E27FC236}">
                <a16:creationId xmlns:a16="http://schemas.microsoft.com/office/drawing/2014/main" id="{FA38AC75-BE39-FE42-B7CA-FB45E1E34F1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08486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0B24D478-C78D-D948-90BD-D67D577291E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708486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3">
            <a:extLst>
              <a:ext uri="{FF2B5EF4-FFF2-40B4-BE49-F238E27FC236}">
                <a16:creationId xmlns:a16="http://schemas.microsoft.com/office/drawing/2014/main" id="{DAD19E2E-3A7B-A34B-82AD-19E4D29722F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809912" y="2419981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5E9A7B28-D473-EE41-8CF8-A8EDDF36604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809912" y="3687263"/>
            <a:ext cx="1908000" cy="1080000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1683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3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ildplatzhalter 4">
            <a:extLst>
              <a:ext uri="{FF2B5EF4-FFF2-40B4-BE49-F238E27FC236}">
                <a16:creationId xmlns:a16="http://schemas.microsoft.com/office/drawing/2014/main" id="{05525BA2-0E53-4045-BB39-4834856315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56063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8" name="Textplatzhalter 10">
            <a:extLst>
              <a:ext uri="{FF2B5EF4-FFF2-40B4-BE49-F238E27FC236}">
                <a16:creationId xmlns:a16="http://schemas.microsoft.com/office/drawing/2014/main" id="{8962BB75-A2F1-C145-A99E-0FFE5AAB76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56345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46FED1F1-A905-3947-BFB3-507E1BDCD8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46356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0" name="Textplatzhalter 10">
            <a:extLst>
              <a:ext uri="{FF2B5EF4-FFF2-40B4-BE49-F238E27FC236}">
                <a16:creationId xmlns:a16="http://schemas.microsoft.com/office/drawing/2014/main" id="{7113B194-944C-2348-96DB-5D2C6AF6BE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45031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B4458CE-0E47-0240-8A54-419AADB816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9973" y="2278063"/>
            <a:ext cx="1907718" cy="212488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lIns="180000" tIns="1080000" rIns="180000" bIns="46800"/>
          <a:lstStyle>
            <a:lvl1pPr marL="0" indent="0">
              <a:buNone/>
              <a:defRPr sz="1000"/>
            </a:lvl1pPr>
            <a:lvl2pPr marL="107758" indent="0">
              <a:buNone/>
              <a:defRPr sz="900"/>
            </a:lvl2pPr>
            <a:lvl3pPr marL="214919" indent="0">
              <a:buNone/>
              <a:defRPr sz="900"/>
            </a:lvl3pPr>
            <a:lvl4pPr marL="322676" indent="0">
              <a:buNone/>
              <a:defRPr sz="800"/>
            </a:lvl4pPr>
            <a:lvl5pPr marL="429838" indent="0">
              <a:buNone/>
              <a:defRPr sz="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1803290-B33F-8D42-9BE7-E64067986A9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9691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3" name="Bildplatzhalter 4">
            <a:extLst>
              <a:ext uri="{FF2B5EF4-FFF2-40B4-BE49-F238E27FC236}">
                <a16:creationId xmlns:a16="http://schemas.microsoft.com/office/drawing/2014/main" id="{A00ADCAA-0FF4-544B-94E8-F7190423B39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46074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4" name="Bildplatzhalter 4">
            <a:extLst>
              <a:ext uri="{FF2B5EF4-FFF2-40B4-BE49-F238E27FC236}">
                <a16:creationId xmlns:a16="http://schemas.microsoft.com/office/drawing/2014/main" id="{109B751A-2F32-3842-86D9-D3A4B6513F8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44749" y="917575"/>
            <a:ext cx="1908000" cy="13604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25BB31F-76C0-1E40-9B0A-158661A398F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21371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5" name="Bildplatzhalter 6">
            <a:extLst>
              <a:ext uri="{FF2B5EF4-FFF2-40B4-BE49-F238E27FC236}">
                <a16:creationId xmlns:a16="http://schemas.microsoft.com/office/drawing/2014/main" id="{CEB13965-F3EE-5248-9FD6-FFF71C8BA70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827182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6" name="Bildplatzhalter 6">
            <a:extLst>
              <a:ext uri="{FF2B5EF4-FFF2-40B4-BE49-F238E27FC236}">
                <a16:creationId xmlns:a16="http://schemas.microsoft.com/office/drawing/2014/main" id="{B8EA8AA7-0DAC-304C-B7B7-69D46F96F6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17193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7" name="Bildplatzhalter 6">
            <a:extLst>
              <a:ext uri="{FF2B5EF4-FFF2-40B4-BE49-F238E27FC236}">
                <a16:creationId xmlns:a16="http://schemas.microsoft.com/office/drawing/2014/main" id="{4E88B4E6-87A1-744D-8302-0F44A25DB9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015868" y="2458800"/>
            <a:ext cx="1555200" cy="756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/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1804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24000" y="3116275"/>
            <a:ext cx="6840000" cy="30873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5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24000" y="1890417"/>
            <a:ext cx="6840000" cy="1080000"/>
          </a:xfrm>
          <a:prstGeom prst="rect">
            <a:avLst/>
          </a:prstGeom>
        </p:spPr>
        <p:txBody>
          <a:bodyPr vert="horz" lIns="0" tIns="0" rIns="0" bIns="0" anchor="b" anchorCtr="1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0" i="1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/>
              <a:t>‘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.’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9363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 - iDiv Deckblatt Farbverlauf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F0A4A1E-5672-7A4A-B6F6-CC558372A7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B3E779-BCCC-8743-89B4-BC891EAC13FB}"/>
              </a:ext>
            </a:extLst>
          </p:cNvPr>
          <p:cNvSpPr txBox="1"/>
          <p:nvPr userDrawn="1"/>
        </p:nvSpPr>
        <p:spPr>
          <a:xfrm>
            <a:off x="1152000" y="488054"/>
            <a:ext cx="683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Many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thanks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</a:t>
            </a:r>
            <a:r>
              <a:rPr lang="de-DE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algn="ctr"/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supporters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de-DE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partners</a:t>
            </a:r>
            <a:endParaRPr lang="de-DE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A5F1E2E-4117-8749-9404-B4F4E4E04A31}"/>
              </a:ext>
            </a:extLst>
          </p:cNvPr>
          <p:cNvSpPr/>
          <p:nvPr userDrawn="1"/>
        </p:nvSpPr>
        <p:spPr>
          <a:xfrm>
            <a:off x="394068" y="1580455"/>
            <a:ext cx="8355861" cy="3099545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18B233-DE42-7C4D-AEDC-A30308D0E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027" y="1815813"/>
            <a:ext cx="1672744" cy="216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2CBF16-3F75-E04C-9580-C777885A19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668" y="1779813"/>
            <a:ext cx="2007934" cy="28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AC4A1A6-965E-3749-A95B-4096A425B0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040" y="1743813"/>
            <a:ext cx="1028571" cy="36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EADFA62-A64E-F14D-A8BE-2042AF307E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499" y="1743813"/>
            <a:ext cx="878644" cy="36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E897F7F-3113-214E-8ABB-E0B7788F73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85" y="1743813"/>
            <a:ext cx="675384" cy="36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DD8E070-EF76-934C-9B8B-C4EC46ED1F4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27" y="2293217"/>
            <a:ext cx="1171800" cy="252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54CC7EC-8BEA-3643-8B9E-8786F03EB6C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861" y="2293217"/>
            <a:ext cx="1328250" cy="252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EA1A248-F859-5547-A7B2-23F525904B2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45" y="2203217"/>
            <a:ext cx="539761" cy="432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88821E-F212-0547-9CE3-36DA7F059F6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665" y="2239217"/>
            <a:ext cx="465517" cy="36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6F202F-0F52-3749-A272-773A1B2BEA99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817" y="2279217"/>
            <a:ext cx="737561" cy="280000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9A754EB0-F72E-6C46-83C4-6C449B7D69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85" y="2275217"/>
            <a:ext cx="675979" cy="288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67A1F71E-AE55-B24B-AB67-C0B0E940CC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07" y="2311217"/>
            <a:ext cx="1175539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840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iDiv Deckblatt Bild">
    <p:bg>
      <p:bgPr>
        <a:blipFill dpi="0" rotWithShape="0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48F392E-76CB-8649-9E43-AA5F04263B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35C2685-E955-BB47-939F-D1FC62973E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8701" y="4880858"/>
            <a:ext cx="1417541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de-DE" altLang="de-DE" sz="375">
                <a:solidFill>
                  <a:schemeClr val="bg1"/>
                </a:solidFill>
                <a:latin typeface="Verdana" panose="020B0604030504040204" pitchFamily="34" charset="0"/>
              </a:rPr>
              <a:t>Page </a:t>
            </a:r>
            <a:fld id="{590A1C90-9FEE-1449-8DD2-3B30C7940062}" type="slidenum">
              <a:rPr lang="de-DE" altLang="de-DE" sz="375">
                <a:solidFill>
                  <a:schemeClr val="bg1"/>
                </a:solidFill>
                <a:latin typeface="Verdana" panose="020B0604030504040204" pitchFamily="34" charset="0"/>
              </a:rPr>
              <a:pPr eaLnBrk="1" hangingPunct="1"/>
              <a:t>‹#›</a:t>
            </a:fld>
            <a:endParaRPr lang="de-DE" altLang="de-DE" sz="375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2B13E882-8458-F24A-893F-246D11C4A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24000" y="1733327"/>
            <a:ext cx="6840000" cy="1676845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</a:t>
            </a:r>
          </a:p>
        </p:txBody>
      </p:sp>
    </p:spTree>
    <p:extLst>
      <p:ext uri="{BB962C8B-B14F-4D97-AF65-F5344CB8AC3E}">
        <p14:creationId xmlns:p14="http://schemas.microsoft.com/office/powerpoint/2010/main" val="983534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hnowledgem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8D36A257-822F-7A4E-9685-E799E3EDB7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3175" y="1955533"/>
            <a:ext cx="7064844" cy="88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8575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We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kindly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acknowledge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support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German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Centre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for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Integrative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Biodiversity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Research (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iDiv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) Halle-Jena-Leipzig,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funded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by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Verdana" charset="0"/>
                <a:cs typeface="Verdana" charset="0"/>
              </a:rPr>
              <a:t>the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 </a:t>
            </a:r>
            <a:r>
              <a:rPr lang="de-DE" sz="1200" b="1">
                <a:solidFill>
                  <a:schemeClr val="bg1"/>
                </a:solidFill>
                <a:latin typeface="Verdana" charset="0"/>
                <a:cs typeface="Verdana" charset="0"/>
              </a:rPr>
              <a:t>Deutsche Forschungsgemeinschaft </a:t>
            </a:r>
            <a:r>
              <a:rPr lang="de-DE" sz="1200" b="1" dirty="0">
                <a:solidFill>
                  <a:schemeClr val="bg1"/>
                </a:solidFill>
                <a:latin typeface="Verdana" charset="0"/>
                <a:cs typeface="Verdana" charset="0"/>
              </a:rPr>
              <a:t>(FZT 118).</a:t>
            </a:r>
          </a:p>
        </p:txBody>
      </p:sp>
    </p:spTree>
    <p:extLst>
      <p:ext uri="{BB962C8B-B14F-4D97-AF65-F5344CB8AC3E}">
        <p14:creationId xmlns:p14="http://schemas.microsoft.com/office/powerpoint/2010/main" val="444590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67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68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4733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542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1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Bildplatzhalter 7">
            <a:extLst>
              <a:ext uri="{FF2B5EF4-FFF2-40B4-BE49-F238E27FC236}">
                <a16:creationId xmlns:a16="http://schemas.microsoft.com/office/drawing/2014/main" id="{4A025ABA-F950-6040-AE34-96DC6E0BC2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55726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1F432F57-8045-0D45-A693-DF058F024A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55726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A0209E41-A41B-1047-88EE-97B2B2212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71702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8C666AD5-184C-7749-94AF-71FC779A66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71702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Bildplatzhalter 7">
            <a:extLst>
              <a:ext uri="{FF2B5EF4-FFF2-40B4-BE49-F238E27FC236}">
                <a16:creationId xmlns:a16="http://schemas.microsoft.com/office/drawing/2014/main" id="{4EF6332A-E402-0F49-94EE-0610031AFB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7678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F60C0638-D5E7-DE42-BFAE-1B132972705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687678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Bildplatzhalter 7">
            <a:extLst>
              <a:ext uri="{FF2B5EF4-FFF2-40B4-BE49-F238E27FC236}">
                <a16:creationId xmlns:a16="http://schemas.microsoft.com/office/drawing/2014/main" id="{AAB2CD6A-FC38-8D45-8BC2-F00CDDACB7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403655" y="1744827"/>
            <a:ext cx="1360800" cy="13608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6696141-F24C-ED43-BC89-67139C31D8D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03655" y="3105625"/>
            <a:ext cx="1360800" cy="5400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780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677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37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48968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68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791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3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3/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200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4400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5758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1767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4400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5200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347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5 images (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DA91BAE1-271D-7C4E-A4C5-0DF958FD29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9750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3BE6A3E8-E91B-344C-9606-6D97D95ECE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1767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3A2AAA8C-CE40-734D-A85A-BCEE970A05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5758" y="296687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F44EC174-1453-684E-9202-2890BD53C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5200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23" name="Bildplatzhalter 7">
            <a:extLst>
              <a:ext uri="{FF2B5EF4-FFF2-40B4-BE49-F238E27FC236}">
                <a16:creationId xmlns:a16="http://schemas.microsoft.com/office/drawing/2014/main" id="{BA7ADD76-8C7E-FC44-85DB-A6282CAC1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44000" y="1146622"/>
            <a:ext cx="2628000" cy="1350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1B9E23-12B9-BC47-AF1E-A28527FB35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B3665CD0-BE53-4C4E-AA92-4449E5DC8A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35758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1CD095DA-C5A2-CA4D-909A-75A09E75CA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31767" y="431687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9127BF3-D98D-3643-BF8C-43C4A4CD67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4400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7CD4539-3BC6-4741-BF82-AD2D12E72B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52000" y="2496622"/>
            <a:ext cx="2628000" cy="349200"/>
          </a:xfrm>
          <a:prstGeom prst="rect">
            <a:avLst/>
          </a:prstGeom>
        </p:spPr>
        <p:txBody>
          <a:bodyPr lIns="0" tIns="46800" rIns="0"/>
          <a:lstStyle>
            <a:lvl1pPr marL="0" indent="0">
              <a:buNone/>
              <a:defRPr sz="9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08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299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 - 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20017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79888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 userDrawn="1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44500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97AF8F-F272-E041-93E3-75C1AB2E83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9750" y="1117600"/>
            <a:ext cx="403225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0A502A0-314C-0F46-AB42-98AC32D71C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2000" y="1117600"/>
            <a:ext cx="4032250" cy="216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F5429A-927E-7B43-BFB3-77CC5AB73E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4000" y="3456000"/>
            <a:ext cx="5436000" cy="900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96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7D7F1277-5422-7041-BBB0-E15DB0A474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0" y="4683712"/>
            <a:ext cx="805917" cy="27092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C49A934-44AD-E341-9A26-216B40114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0BDEAF-6750-E24C-AB04-5E0BEBB2D5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9750" y="376237"/>
            <a:ext cx="8244500" cy="5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4D20E751-7077-D043-AA3D-A802316884D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42000" y="11176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C9E1EB7-5C0C-D04F-B690-A47769ADCE8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2000" y="11176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847C64A2-F4FE-C94A-9D8A-317838D340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2000" y="29160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517AA33E-F538-8D4A-BF84-5D36272558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52000" y="2916000"/>
            <a:ext cx="3330000" cy="16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4893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40">
          <p15:clr>
            <a:srgbClr val="FBAE40"/>
          </p15:clr>
        </p15:guide>
        <p15:guide id="2" orient="horz" pos="237">
          <p15:clr>
            <a:srgbClr val="FBAE40"/>
          </p15:clr>
        </p15:guide>
        <p15:guide id="3" orient="horz" pos="3003">
          <p15:clr>
            <a:srgbClr val="FBAE40"/>
          </p15:clr>
        </p15:guide>
        <p15:guide id="4" orient="horz" pos="1620">
          <p15:clr>
            <a:srgbClr val="FBAE40"/>
          </p15:clr>
        </p15:guide>
        <p15:guide id="5" pos="551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AFE084-3A29-C64B-BBCA-A5840C826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60000" y="4680000"/>
            <a:ext cx="1199768" cy="27463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4C9BCB9A-1FC9-B141-82B1-F720E2D6C81A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908" r:id="rId2"/>
    <p:sldLayoutId id="2147483919" r:id="rId3"/>
    <p:sldLayoutId id="2147483914" r:id="rId4"/>
    <p:sldLayoutId id="2147483911" r:id="rId5"/>
    <p:sldLayoutId id="2147483913" r:id="rId6"/>
    <p:sldLayoutId id="2147483912" r:id="rId7"/>
    <p:sldLayoutId id="2147483915" r:id="rId8"/>
    <p:sldLayoutId id="2147483916" r:id="rId9"/>
    <p:sldLayoutId id="2147483921" r:id="rId10"/>
    <p:sldLayoutId id="2147483927" r:id="rId11"/>
    <p:sldLayoutId id="2147483923" r:id="rId12"/>
    <p:sldLayoutId id="2147483942" r:id="rId13"/>
    <p:sldLayoutId id="2147483917" r:id="rId14"/>
    <p:sldLayoutId id="2147483922" r:id="rId15"/>
    <p:sldLayoutId id="2147483933" r:id="rId16"/>
    <p:sldLayoutId id="2147483932" r:id="rId17"/>
    <p:sldLayoutId id="2147483929" r:id="rId18"/>
    <p:sldLayoutId id="2147483930" r:id="rId19"/>
    <p:sldLayoutId id="2147483938" r:id="rId20"/>
    <p:sldLayoutId id="2147483931" r:id="rId21"/>
    <p:sldLayoutId id="2147483935" r:id="rId22"/>
    <p:sldLayoutId id="2147483934" r:id="rId23"/>
    <p:sldLayoutId id="2147483936" r:id="rId24"/>
    <p:sldLayoutId id="2147483925" r:id="rId25"/>
    <p:sldLayoutId id="2147483926" r:id="rId26"/>
    <p:sldLayoutId id="2147483941" r:id="rId27"/>
    <p:sldLayoutId id="2147483918" r:id="rId28"/>
    <p:sldLayoutId id="2147483939" r:id="rId29"/>
    <p:sldLayoutId id="2147483940" r:id="rId30"/>
    <p:sldLayoutId id="2147483920" r:id="rId31"/>
    <p:sldLayoutId id="2147483882" r:id="rId32"/>
    <p:sldLayoutId id="2147483937" r:id="rId33"/>
    <p:sldLayoutId id="2147483883" r:id="rId34"/>
    <p:sldLayoutId id="2147483893" r:id="rId35"/>
  </p:sldLayoutIdLst>
  <p:hf hdr="0" ftr="0" dt="0"/>
  <p:txStyles>
    <p:titleStyle>
      <a:lvl1pPr algn="ctr" defTabSz="107162" rtl="0" eaLnBrk="1" fontAlgn="base" hangingPunct="1">
        <a:spcBef>
          <a:spcPct val="0"/>
        </a:spcBef>
        <a:spcAft>
          <a:spcPct val="0"/>
        </a:spcAft>
        <a:defRPr sz="105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171459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342918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514376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685836" algn="ctr" defTabSz="107162" rtl="0" eaLnBrk="1" fontAlgn="base" hangingPunct="1">
        <a:spcBef>
          <a:spcPct val="0"/>
        </a:spcBef>
        <a:spcAft>
          <a:spcPct val="0"/>
        </a:spcAft>
        <a:defRPr sz="105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80372" indent="-80372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74436" indent="-66678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38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268500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563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376257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45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483419" indent="-53581" algn="l" defTabSz="107162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45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591279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6pPr>
      <a:lvl7pPr marL="698785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7pPr>
      <a:lvl8pPr marL="806291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8pPr>
      <a:lvl9pPr marL="913796" indent="-53753" algn="l" defTabSz="107506" rtl="0" eaLnBrk="1" latinLnBrk="0" hangingPunct="1">
        <a:spcBef>
          <a:spcPct val="20000"/>
        </a:spcBef>
        <a:buFont typeface="Arial"/>
        <a:buChar char="•"/>
        <a:defRPr sz="4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1pPr>
      <a:lvl2pPr marL="107506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2pPr>
      <a:lvl3pPr marL="215011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3pPr>
      <a:lvl4pPr marL="322516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4pPr>
      <a:lvl5pPr marL="430022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5pPr>
      <a:lvl6pPr marL="537527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6pPr>
      <a:lvl7pPr marL="645032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7pPr>
      <a:lvl8pPr marL="752538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8pPr>
      <a:lvl9pPr marL="860043" algn="l" defTabSz="107506" rtl="0" eaLnBrk="1" latinLnBrk="0" hangingPunct="1">
        <a:defRPr sz="4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4389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hyperlink" Target="http://luckinet.org/" TargetMode="Externa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-pkgs.org/" TargetMode="External"/><Relationship Id="rId2" Type="http://schemas.openxmlformats.org/officeDocument/2006/relationships/hyperlink" Target="https://idiv-biodiversity.github.io/yDiv_building_packages_Rstudio_GitHub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5216" y="340285"/>
            <a:ext cx="7738814" cy="3296241"/>
          </a:xfrm>
        </p:spPr>
        <p:txBody>
          <a:bodyPr/>
          <a:lstStyle/>
          <a:p>
            <a:r>
              <a:rPr lang="en-US" sz="5250" dirty="0"/>
              <a:t>Welcome!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7018" y="2682771"/>
            <a:ext cx="3647168" cy="132880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Building R packages with </a:t>
            </a:r>
            <a:r>
              <a:rPr lang="en-US" sz="2400" dirty="0" err="1"/>
              <a:t>Rstudio</a:t>
            </a:r>
            <a:r>
              <a:rPr lang="en-US" sz="2400" dirty="0"/>
              <a:t> and GitHub</a:t>
            </a:r>
            <a:endParaRPr lang="de-DE" sz="2400" dirty="0"/>
          </a:p>
          <a:p>
            <a:endParaRPr lang="en-US" sz="1950" dirty="0"/>
          </a:p>
        </p:txBody>
      </p:sp>
      <p:sp>
        <p:nvSpPr>
          <p:cNvPr id="4" name="Rounded Rectangle 3"/>
          <p:cNvSpPr/>
          <p:nvPr/>
        </p:nvSpPr>
        <p:spPr>
          <a:xfrm>
            <a:off x="6312412" y="3836551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Emilio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2441" y="745053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Jeprianto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8711" y="1879129"/>
            <a:ext cx="172553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Robin-Tobias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31935" y="1739356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Laura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8839" y="3094457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Eduardo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824663" y="4382664"/>
            <a:ext cx="1570096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solidFill>
                  <a:prstClr val="black"/>
                </a:solidFill>
              </a:rPr>
              <a:t>Guillaume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80592" y="181066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Bahar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824363" y="4615281"/>
            <a:ext cx="1282265" cy="340847"/>
          </a:xfrm>
          <a:prstGeom prst="roundRect">
            <a:avLst/>
          </a:prstGeom>
          <a:solidFill>
            <a:srgbClr val="F3F3F2"/>
          </a:solidFill>
          <a:ln>
            <a:solidFill>
              <a:srgbClr val="F3F3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Johannes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53545" y="2502982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Ming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609174" y="1189209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smtClean="0">
                <a:solidFill>
                  <a:prstClr val="black"/>
                </a:solidFill>
                <a:latin typeface="Gill Sans MT" panose="020B0502020104020203"/>
              </a:rPr>
              <a:t>Lisa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522646" y="181066"/>
            <a:ext cx="1167965" cy="36116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2100" dirty="0" err="1" smtClean="0">
                <a:solidFill>
                  <a:prstClr val="black"/>
                </a:solidFill>
                <a:latin typeface="Gill Sans MT" panose="020B0502020104020203"/>
              </a:rPr>
              <a:t>Orasai</a:t>
            </a:r>
            <a:endParaRPr lang="en-US" sz="2100" dirty="0">
              <a:solidFill>
                <a:prstClr val="black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2913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How familiar are you with R?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78343" y="2576946"/>
            <a:ext cx="7027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750" y="3292657"/>
            <a:ext cx="90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installed it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1996" y="3215713"/>
            <a:ext cx="6795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can</a:t>
            </a:r>
          </a:p>
          <a:p>
            <a:pPr algn="l"/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ollow </a:t>
            </a:r>
          </a:p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scripts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52143" y="3215713"/>
            <a:ext cx="1126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am Brian Ripley, leave me alone!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2185" y="3215713"/>
            <a:ext cx="789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 can write functions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Use of R and Expectations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Break-out rooms, 7 minutes, 2 persons,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Discuss how to finish these sentences, we will collect the results afterwards: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In my research I use R to …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From this course I expect 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83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64481" y="203203"/>
            <a:ext cx="8024978" cy="487393"/>
          </a:xfrm>
          <a:prstGeom prst="rect">
            <a:avLst/>
          </a:prstGeom>
        </p:spPr>
        <p:txBody>
          <a:bodyPr/>
          <a:lstStyle>
            <a:lvl1pPr marL="80372" indent="-80372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Expectations for this course</a:t>
            </a:r>
            <a:endParaRPr lang="en-US" sz="2000" b="1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85975" y="802506"/>
            <a:ext cx="8018584" cy="3328859"/>
          </a:xfrm>
          <a:prstGeom prst="rect">
            <a:avLst/>
          </a:prstGeom>
        </p:spPr>
        <p:txBody>
          <a:bodyPr/>
          <a:lstStyle>
            <a:lvl1pPr marL="80372" indent="-80372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 smtClean="0"/>
              <a:t>Better understand the structure of R packages II</a:t>
            </a:r>
          </a:p>
          <a:p>
            <a:pPr>
              <a:buFontTx/>
              <a:buChar char="-"/>
            </a:pPr>
            <a:r>
              <a:rPr lang="en-US" sz="2000" dirty="0" smtClean="0"/>
              <a:t>Make code more reproducible II</a:t>
            </a:r>
          </a:p>
          <a:p>
            <a:pPr>
              <a:buFontTx/>
              <a:buChar char="-"/>
            </a:pPr>
            <a:r>
              <a:rPr lang="en-US" sz="2000" smtClean="0"/>
              <a:t>Facilitate sharing </a:t>
            </a:r>
            <a:r>
              <a:rPr lang="en-US" sz="2000" dirty="0" smtClean="0"/>
              <a:t>code among collaborators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631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smtClean="0"/>
              <a:t>describe </a:t>
            </a:r>
            <a:r>
              <a:rPr lang="en-US" dirty="0"/>
              <a:t>the structure of R-packages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2. use up-to-date methodology to provide R code </a:t>
            </a:r>
            <a:r>
              <a:rPr lang="en-US" dirty="0" smtClean="0"/>
              <a:t>							and </a:t>
            </a:r>
            <a:r>
              <a:rPr lang="en-US" dirty="0"/>
              <a:t>data as </a:t>
            </a:r>
            <a:r>
              <a:rPr lang="en-US" dirty="0" smtClean="0"/>
              <a:t>R-package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smtClean="0"/>
              <a:t>Run with common </a:t>
            </a:r>
            <a:r>
              <a:rPr lang="en-US" dirty="0"/>
              <a:t>tools for </a:t>
            </a:r>
            <a:r>
              <a:rPr lang="en-US" dirty="0" smtClean="0"/>
              <a:t>packaging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 smtClean="0"/>
              <a:t>Todays schedule</a:t>
            </a:r>
            <a:endParaRPr lang="en-US" sz="32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25990" y="1029393"/>
            <a:ext cx="8139404" cy="340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38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Morning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Hi from Alex and &amp; Steffen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/>
              <a:t>Lectures </a:t>
            </a:r>
            <a:r>
              <a:rPr lang="en-US" sz="1600" b="0" dirty="0" smtClean="0"/>
              <a:t>“Main </a:t>
            </a:r>
            <a:r>
              <a:rPr lang="en-US" sz="1600" b="0" dirty="0"/>
              <a:t>components of an R-package“</a:t>
            </a:r>
            <a:endParaRPr lang="en-US" sz="16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Student project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“How </a:t>
            </a:r>
            <a:r>
              <a:rPr lang="en-US" sz="1600" b="0" dirty="0"/>
              <a:t>to build an R </a:t>
            </a:r>
            <a:r>
              <a:rPr lang="en-US" sz="1600" b="0" dirty="0" smtClean="0"/>
              <a:t>package </a:t>
            </a:r>
            <a:r>
              <a:rPr lang="en-US" sz="1600" b="0" dirty="0"/>
              <a:t>– Tools and workflow</a:t>
            </a:r>
            <a:r>
              <a:rPr lang="en-US" sz="1600" b="0" dirty="0" smtClean="0"/>
              <a:t>“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Afternoon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1 “Package </a:t>
            </a:r>
            <a:r>
              <a:rPr lang="en-US" sz="1600" b="0" dirty="0"/>
              <a:t>skeleton and data</a:t>
            </a:r>
            <a:r>
              <a:rPr lang="en-US" sz="1600" b="0" dirty="0" smtClean="0"/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2&amp;3 “Data and Functions”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4</a:t>
            </a:r>
            <a:r>
              <a:rPr lang="en-US" sz="1600" b="0" dirty="0"/>
              <a:t>: “Building and checks</a:t>
            </a:r>
            <a:r>
              <a:rPr lang="en-US" sz="1600" b="0" dirty="0" smtClean="0"/>
              <a:t>”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185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This is 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64581" y="4009236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Alexander Zizka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4569" y="4009236"/>
            <a:ext cx="240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Steffen Ehrmann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77" y="1192141"/>
            <a:ext cx="2566489" cy="1677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04" y="2905403"/>
            <a:ext cx="1598402" cy="86768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6" y="2532123"/>
            <a:ext cx="1671382" cy="5679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649758" y="1005414"/>
            <a:ext cx="2960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LUCKINet</a:t>
            </a:r>
            <a:r>
              <a:rPr lang="en-US" sz="2000" dirty="0"/>
              <a:t> (</a:t>
            </a:r>
            <a:r>
              <a:rPr lang="en-US" sz="2000" dirty="0">
                <a:hlinkClick r:id="rId5"/>
              </a:rPr>
              <a:t>luckinet.org</a:t>
            </a:r>
            <a:r>
              <a:rPr lang="en-US" sz="2000" dirty="0"/>
              <a:t>)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987" y="1528237"/>
            <a:ext cx="3221429" cy="235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F697C47-A182-C146-BC1E-03C534FD5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923F8-5CFF-3347-ACB7-7478B6D4BB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This course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E0DFEF-2098-294D-A052-7E066037F4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dirty="0"/>
              <a:t>Course time: 9:30 – 18:00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 smtClean="0"/>
              <a:t>Location: Monday online, Tuesday presence (everybody?)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 smtClean="0"/>
              <a:t>One </a:t>
            </a:r>
            <a:r>
              <a:rPr lang="en-US" sz="2000" dirty="0"/>
              <a:t>Credit point and a course certificate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000" dirty="0"/>
              <a:t>Today: Theory &amp; Praxis, Tomorrow working on project</a:t>
            </a:r>
          </a:p>
          <a:p>
            <a:pPr marL="0" indent="0"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619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F697C47-A182-C146-BC1E-03C534FD5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E923F8-5CFF-3347-ACB7-7478B6D4BB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Course structure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E0DFEF-2098-294D-A052-7E066037F4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Course webpage: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://idiv-biodiversity.github.io/yDiv_building_packages_Rstudio_GitHub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Slack (Everybody?)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Lectures, Demos &amp; Exercises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Course book: </a:t>
            </a:r>
            <a:r>
              <a:rPr lang="en-US" sz="2000" dirty="0" smtClean="0"/>
              <a:t>Wickham &amp; Brian,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://r-pkgs.org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2591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3200" dirty="0" smtClean="0"/>
              <a:t>Todays schedule</a:t>
            </a:r>
            <a:endParaRPr lang="en-US" sz="3200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725990" y="1029393"/>
            <a:ext cx="8139404" cy="340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174436" indent="-66678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638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268500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563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376257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483419" indent="-53581" algn="l" defTabSz="107162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45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591279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8785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291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3796" indent="-53753" algn="l" defTabSz="107506" rtl="0" eaLnBrk="1" latinLnBrk="0" hangingPunct="1">
              <a:spcBef>
                <a:spcPct val="20000"/>
              </a:spcBef>
              <a:buFont typeface="Arial"/>
              <a:buChar char="•"/>
              <a:defRPr sz="4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Morning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Hi from Alex and &amp; Steffen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/>
              <a:t>Lectures </a:t>
            </a:r>
            <a:r>
              <a:rPr lang="en-US" sz="1600" b="0" dirty="0" smtClean="0"/>
              <a:t>“Main </a:t>
            </a:r>
            <a:r>
              <a:rPr lang="en-US" sz="1600" b="0" dirty="0"/>
              <a:t>components of an R-package“</a:t>
            </a:r>
            <a:endParaRPr lang="en-US" sz="1600" b="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Student project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dirty="0" smtClean="0"/>
              <a:t>“How </a:t>
            </a:r>
            <a:r>
              <a:rPr lang="en-US" sz="1600" b="0" dirty="0"/>
              <a:t>to build an R </a:t>
            </a:r>
            <a:r>
              <a:rPr lang="en-US" sz="1600" b="0" dirty="0" smtClean="0"/>
              <a:t>package </a:t>
            </a:r>
            <a:r>
              <a:rPr lang="en-US" sz="1600" b="0" dirty="0"/>
              <a:t>– Tools and workflow</a:t>
            </a:r>
            <a:r>
              <a:rPr lang="en-US" sz="1600" b="0" dirty="0" smtClean="0"/>
              <a:t>“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Afternoon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1 “Package </a:t>
            </a:r>
            <a:r>
              <a:rPr lang="en-US" sz="1600" b="0" dirty="0"/>
              <a:t>skeleton and data</a:t>
            </a:r>
            <a:r>
              <a:rPr lang="en-US" sz="1600" b="0" dirty="0" smtClean="0"/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2&amp;3 “Data and Functions”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sz="1600" b="0" dirty="0" smtClean="0"/>
              <a:t>Demo + exercise 4</a:t>
            </a:r>
            <a:r>
              <a:rPr lang="en-US" sz="1600" b="0" dirty="0"/>
              <a:t>: “Building and checks</a:t>
            </a:r>
            <a:r>
              <a:rPr lang="en-US" sz="1600" b="0" dirty="0" smtClean="0"/>
              <a:t>”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6306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200" dirty="0" smtClean="0"/>
              <a:t>Course philosophy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Hands on!</a:t>
            </a:r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31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A first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Where are you from?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87" y="1035845"/>
            <a:ext cx="6785120" cy="35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BCB9A-1FC9-B141-82B1-F720E2D6C81A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Where are you based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85811" y="2601905"/>
            <a:ext cx="6100263" cy="31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85324" y="2512383"/>
            <a:ext cx="242988" cy="2174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1905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308229" y="2850669"/>
            <a:ext cx="1397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Puschstrasse</a:t>
            </a:r>
            <a:r>
              <a:rPr lang="en-US" sz="1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4, Leipzig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93" y="2723399"/>
            <a:ext cx="399250" cy="399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69" b="3730"/>
          <a:stretch/>
        </p:blipFill>
        <p:spPr>
          <a:xfrm>
            <a:off x="5551201" y="1943899"/>
            <a:ext cx="533895" cy="658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340"/>
          <a:stretch/>
        </p:blipFill>
        <p:spPr>
          <a:xfrm>
            <a:off x="4847349" y="2477523"/>
            <a:ext cx="318936" cy="312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0" t="25741" r="5493" b="29012"/>
          <a:stretch/>
        </p:blipFill>
        <p:spPr>
          <a:xfrm>
            <a:off x="3385520" y="1931109"/>
            <a:ext cx="888170" cy="454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7362" y="2664663"/>
            <a:ext cx="85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West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8562" y="2722539"/>
            <a:ext cx="771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East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Div_Vorlage_P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dist="19050" dir="5400000" algn="t" rotWithShape="0">
            <a:prstClr val="black">
              <a:alpha val="20000"/>
            </a:prstClr>
          </a:outerShdw>
        </a:effectLst>
      </a:spPr>
      <a:bodyPr anchor="ctr"/>
      <a:lstStyle>
        <a:defPPr marL="0" indent="0" algn="ctr">
          <a:buNone/>
          <a:defRPr sz="1600" dirty="0"/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0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Div_template_16-9" id="{DEFC2CCD-4E66-6744-9A19-392BB1193D32}" vid="{4BECF135-7FDE-2B44-9C2A-624BBB45ABA8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iDiv_template_16-9</Template>
  <TotalTime>0</TotalTime>
  <Words>383</Words>
  <Application>Microsoft Office PowerPoint</Application>
  <PresentationFormat>On-screen Show (16:9)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Gill Sans MT</vt:lpstr>
      <vt:lpstr>Impact</vt:lpstr>
      <vt:lpstr>Verdana</vt:lpstr>
      <vt:lpstr>iDiv_Vorlage_PP</vt:lpstr>
      <vt:lpstr>Badge</vt:lpstr>
      <vt:lpstr>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Zizka, Alexander</dc:creator>
  <cp:keywords/>
  <dc:description/>
  <cp:lastModifiedBy>Zizka, Alexander</cp:lastModifiedBy>
  <cp:revision>50</cp:revision>
  <cp:lastPrinted>2020-12-04T15:33:01Z</cp:lastPrinted>
  <dcterms:created xsi:type="dcterms:W3CDTF">2019-09-15T14:42:21Z</dcterms:created>
  <dcterms:modified xsi:type="dcterms:W3CDTF">2020-12-08T20:56:00Z</dcterms:modified>
  <cp:category/>
</cp:coreProperties>
</file>